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73" r:id="rId4"/>
    <p:sldId id="257" r:id="rId5"/>
    <p:sldId id="258" r:id="rId6"/>
    <p:sldId id="259" r:id="rId7"/>
    <p:sldId id="277" r:id="rId8"/>
    <p:sldId id="274" r:id="rId9"/>
    <p:sldId id="275" r:id="rId10"/>
    <p:sldId id="268" r:id="rId11"/>
    <p:sldId id="263" r:id="rId1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700" autoAdjust="0"/>
  </p:normalViewPr>
  <p:slideViewPr>
    <p:cSldViewPr>
      <p:cViewPr varScale="1">
        <p:scale>
          <a:sx n="77" d="100"/>
          <a:sy n="77" d="100"/>
        </p:scale>
        <p:origin x="81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14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0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23675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520929"/>
            <a:ext cx="12192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1103024" cy="778098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599" y="980729"/>
            <a:ext cx="11151029" cy="5442599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4739244" y="6525345"/>
            <a:ext cx="3409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事务处理与锁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320469" y="654907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541294"/>
            <a:ext cx="299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信创数据库实训</a:t>
            </a:r>
            <a:endParaRPr lang="zh-CN" altLang="en-US" sz="1400" b="1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710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7</a:t>
            </a:r>
            <a:endParaRPr lang="zh-CN" altLang="en-US" sz="960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1224136"/>
          </a:xfrm>
        </p:spPr>
        <p:txBody>
          <a:bodyPr/>
          <a:lstStyle/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事务处理与锁</a:t>
            </a:r>
          </a:p>
        </p:txBody>
      </p:sp>
    </p:spTree>
    <p:extLst>
      <p:ext uri="{BB962C8B-B14F-4D97-AF65-F5344CB8AC3E}">
        <p14:creationId xmlns:p14="http://schemas.microsoft.com/office/powerpoint/2010/main" val="2627938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查询锁信息 </a:t>
            </a:r>
            <a:r>
              <a:rPr lang="en-US" altLang="zh-CN"/>
              <a:t>- pg_locks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test=# \x</a:t>
            </a:r>
          </a:p>
          <a:p>
            <a:pPr marL="0" indent="0">
              <a:buNone/>
            </a:pPr>
            <a:r>
              <a:rPr lang="en-US" altLang="zh-CN"/>
              <a:t>Expanded display is on.</a:t>
            </a:r>
          </a:p>
          <a:p>
            <a:pPr marL="0" indent="0">
              <a:buNone/>
            </a:pPr>
            <a:r>
              <a:rPr lang="en-US" altLang="zh-CN"/>
              <a:t>test=# </a:t>
            </a:r>
            <a:r>
              <a:rPr lang="en-US" altLang="zh-CN" b="1"/>
              <a:t>select * from pg_locks</a:t>
            </a:r>
            <a:r>
              <a:rPr lang="en-US" altLang="zh-CN"/>
              <a:t>;</a:t>
            </a:r>
          </a:p>
          <a:p>
            <a:pPr marL="0" indent="0">
              <a:buNone/>
            </a:pPr>
            <a:endParaRPr lang="en-US" altLang="zh-CN" sz="1000"/>
          </a:p>
          <a:p>
            <a:pPr marL="0" indent="0">
              <a:buNone/>
            </a:pPr>
            <a:endParaRPr lang="en-US" altLang="zh-CN" sz="1000"/>
          </a:p>
          <a:p>
            <a:pPr marL="0" indent="0">
              <a:buNone/>
            </a:pPr>
            <a:endParaRPr lang="zh-CN" altLang="en-US" sz="1000"/>
          </a:p>
        </p:txBody>
      </p:sp>
    </p:spTree>
    <p:extLst>
      <p:ext uri="{BB962C8B-B14F-4D97-AF65-F5344CB8AC3E}">
        <p14:creationId xmlns:p14="http://schemas.microsoft.com/office/powerpoint/2010/main" val="1463583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观察死锁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675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事务的概念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若干操作的集合，这些操作要么都完成要么都取消</a:t>
            </a:r>
          </a:p>
        </p:txBody>
      </p:sp>
    </p:spTree>
    <p:extLst>
      <p:ext uri="{BB962C8B-B14F-4D97-AF65-F5344CB8AC3E}">
        <p14:creationId xmlns:p14="http://schemas.microsoft.com/office/powerpoint/2010/main" val="338992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6E228-0F7C-4C85-8859-7BC176D1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多版本数据 </a:t>
            </a:r>
            <a:r>
              <a:rPr lang="en-US" altLang="zh-CN"/>
              <a:t>- mvcc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A502F-3BE2-4796-8928-B3DB5FF2F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reading never blocks writing and writing never blocks reading. 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72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事务提交模式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215386"/>
          </a:xfrm>
        </p:spPr>
        <p:txBody>
          <a:bodyPr/>
          <a:lstStyle/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sz="2200"/>
              <a:t>默认为自动提交</a:t>
            </a:r>
            <a:endParaRPr lang="en-US" altLang="zh-CN" sz="220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1800">
                <a:ea typeface="楷体" panose="02010609060101010101" pitchFamily="49" charset="-122"/>
              </a:rPr>
              <a:t>AUTOCOMMIT = on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sz="2200"/>
              <a:t>查看各变量当前值</a:t>
            </a:r>
            <a:endParaRPr lang="en-US" altLang="zh-CN" sz="220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1800">
                <a:ea typeface="楷体" panose="02010609060101010101" pitchFamily="49" charset="-122"/>
              </a:rPr>
              <a:t>psql&gt; \set 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sz="2200"/>
              <a:t>设置</a:t>
            </a:r>
            <a:r>
              <a:rPr lang="en-US" altLang="zh-CN" sz="2200">
                <a:ea typeface="楷体" panose="02010609060101010101" pitchFamily="49" charset="-122"/>
              </a:rPr>
              <a:t>AUTOCOMMIT</a:t>
            </a:r>
            <a:r>
              <a:rPr lang="en-US" altLang="zh-CN" sz="2200"/>
              <a:t>(on/off</a:t>
            </a:r>
            <a:r>
              <a:rPr lang="zh-CN" altLang="en-US" sz="2200"/>
              <a:t>或</a:t>
            </a:r>
            <a:r>
              <a:rPr lang="en-US" altLang="zh-CN" sz="2200"/>
              <a:t>1/0)</a:t>
            </a:r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1800">
                <a:ea typeface="楷体" panose="02010609060101010101" pitchFamily="49" charset="-122"/>
              </a:rPr>
              <a:t>psql&gt; \set AUTOCOMMIT off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sz="2200"/>
              <a:t>显式开始事务</a:t>
            </a:r>
            <a:endParaRPr lang="en-US" altLang="zh-CN" sz="220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1800">
                <a:ea typeface="楷体" panose="02010609060101010101" pitchFamily="49" charset="-122"/>
              </a:rPr>
              <a:t>psql&gt; start transaction;</a:t>
            </a:r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1800">
                <a:ea typeface="楷体" panose="02010609060101010101" pitchFamily="49" charset="-122"/>
              </a:rPr>
              <a:t>psql&gt; begin [work];</a:t>
            </a:r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1800">
                <a:ea typeface="楷体" panose="02010609060101010101" pitchFamily="49" charset="-122"/>
              </a:rPr>
              <a:t>psql&gt; begin [transaction];</a:t>
            </a:r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zh-CN" altLang="en-US" sz="1800">
                <a:ea typeface="楷体" panose="02010609060101010101" pitchFamily="49" charset="-122"/>
              </a:rPr>
              <a:t>说明：</a:t>
            </a:r>
            <a:r>
              <a:rPr lang="en-US" altLang="zh-CN" sz="1800">
                <a:ea typeface="楷体" panose="02010609060101010101" pitchFamily="49" charset="-122"/>
              </a:rPr>
              <a:t> that BEGIN command does not be assigned a txid. In PostgreSQL, when the first command is executed after a BEGIN command executed, a tixd is assigned by the transaction manager, and then its transaction starts. 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zh-CN" altLang="en-US" sz="2200"/>
              <a:t>开启隐式事务模式</a:t>
            </a:r>
            <a:endParaRPr lang="en-US" altLang="zh-CN" sz="2200"/>
          </a:p>
          <a:p>
            <a:pPr marL="0" indent="0">
              <a:buClr>
                <a:schemeClr val="bg2">
                  <a:lumMod val="10000"/>
                </a:schemeClr>
              </a:buClr>
              <a:buNone/>
            </a:pPr>
            <a:r>
              <a:rPr lang="en-US" altLang="zh-CN" sz="1800">
                <a:ea typeface="楷体" panose="02010609060101010101" pitchFamily="49" charset="-122"/>
              </a:rPr>
              <a:t>psql&gt; \set AUTOCOMMIT on</a:t>
            </a:r>
          </a:p>
          <a:p>
            <a:pPr marL="0" indent="0">
              <a:buClr>
                <a:schemeClr val="folHlink"/>
              </a:buClr>
              <a:buNone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0011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DDL</a:t>
            </a:r>
            <a:r>
              <a:rPr lang="zh-CN" altLang="en-US"/>
              <a:t>及</a:t>
            </a:r>
            <a:r>
              <a:rPr lang="en-US" altLang="zh-CN"/>
              <a:t>DCL</a:t>
            </a:r>
            <a:r>
              <a:rPr lang="zh-CN" altLang="en-US"/>
              <a:t>语句对事务的影响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与</a:t>
            </a:r>
            <a:r>
              <a:rPr lang="en-US" altLang="zh-CN"/>
              <a:t>DML</a:t>
            </a:r>
            <a:r>
              <a:rPr lang="zh-CN" altLang="en-US"/>
              <a:t>等同看待，</a:t>
            </a:r>
            <a:r>
              <a:rPr lang="en-US" altLang="zh-CN"/>
              <a:t>DDL</a:t>
            </a:r>
            <a:r>
              <a:rPr lang="zh-CN" altLang="en-US"/>
              <a:t>操作可以回滚</a:t>
            </a:r>
          </a:p>
        </p:txBody>
      </p:sp>
    </p:spTree>
    <p:extLst>
      <p:ext uri="{BB962C8B-B14F-4D97-AF65-F5344CB8AC3E}">
        <p14:creationId xmlns:p14="http://schemas.microsoft.com/office/powerpoint/2010/main" val="2950995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事务隔离级别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10000"/>
                </a:schemeClr>
              </a:buClr>
              <a:buFont typeface="Arial" charset="0"/>
              <a:buChar char="•"/>
              <a:defRPr/>
            </a:pPr>
            <a:r>
              <a:rPr lang="en-US" altLang="zh-CN"/>
              <a:t>KES</a:t>
            </a:r>
            <a:r>
              <a:rPr lang="zh-CN" altLang="en-US"/>
              <a:t>支持所有四种隔离级别</a:t>
            </a:r>
            <a:endParaRPr lang="en-US" altLang="zh-CN"/>
          </a:p>
          <a:p>
            <a:pPr lvl="1">
              <a:buClr>
                <a:schemeClr val="bg2">
                  <a:lumMod val="10000"/>
                </a:schemeClr>
              </a:buClr>
              <a:buFont typeface="Consolas" panose="020B0609020204030204" pitchFamily="49" charset="0"/>
              <a:buChar char="―"/>
              <a:defRPr/>
            </a:pPr>
            <a:r>
              <a:rPr lang="en-US" altLang="zh-CN"/>
              <a:t>read uncommitted(</a:t>
            </a:r>
            <a:r>
              <a:rPr lang="zh-CN" altLang="en-US"/>
              <a:t>与</a:t>
            </a:r>
            <a:r>
              <a:rPr lang="en-US" altLang="zh-CN"/>
              <a:t>read committed</a:t>
            </a:r>
            <a:r>
              <a:rPr lang="zh-CN" altLang="en-US"/>
              <a:t>等价，不会出现</a:t>
            </a:r>
            <a:r>
              <a:rPr lang="en-US" altLang="zh-CN"/>
              <a:t>dirty read)</a:t>
            </a:r>
          </a:p>
          <a:p>
            <a:pPr lvl="1">
              <a:buClr>
                <a:schemeClr val="bg2">
                  <a:lumMod val="10000"/>
                </a:schemeClr>
              </a:buClr>
              <a:buFont typeface="Consolas" panose="020B0609020204030204" pitchFamily="49" charset="0"/>
              <a:buChar char="―"/>
              <a:defRPr/>
            </a:pPr>
            <a:r>
              <a:rPr lang="en-US" altLang="zh-CN"/>
              <a:t>read committed(</a:t>
            </a:r>
            <a:r>
              <a:rPr lang="zh-CN" altLang="en-US"/>
              <a:t>默认</a:t>
            </a:r>
            <a:r>
              <a:rPr lang="en-US" altLang="zh-CN"/>
              <a:t>)</a:t>
            </a:r>
          </a:p>
          <a:p>
            <a:pPr lvl="1">
              <a:buClr>
                <a:schemeClr val="bg2">
                  <a:lumMod val="10000"/>
                </a:schemeClr>
              </a:buClr>
              <a:buFont typeface="Consolas" panose="020B0609020204030204" pitchFamily="49" charset="0"/>
              <a:buChar char="―"/>
              <a:defRPr/>
            </a:pPr>
            <a:r>
              <a:rPr lang="en-US" altLang="zh-CN"/>
              <a:t>repeatable read,</a:t>
            </a:r>
            <a:r>
              <a:rPr lang="zh-CN" altLang="en-US"/>
              <a:t>不会出现</a:t>
            </a:r>
            <a:r>
              <a:rPr lang="en-US" altLang="zh-CN"/>
              <a:t>non-repeatable read</a:t>
            </a:r>
            <a:r>
              <a:rPr lang="zh-CN" altLang="en-US"/>
              <a:t>和</a:t>
            </a:r>
            <a:r>
              <a:rPr lang="en-US" altLang="zh-CN"/>
              <a:t>phantom read</a:t>
            </a:r>
            <a:r>
              <a:rPr lang="zh-CN" altLang="en-US"/>
              <a:t>，但会出</a:t>
            </a:r>
            <a:r>
              <a:rPr lang="en-US" altLang="zh-CN"/>
              <a:t>Serialization Anomaly</a:t>
            </a:r>
          </a:p>
          <a:p>
            <a:pPr lvl="1">
              <a:buClr>
                <a:schemeClr val="bg2">
                  <a:lumMod val="10000"/>
                </a:schemeClr>
              </a:buClr>
              <a:buFont typeface="Consolas" panose="020B0609020204030204" pitchFamily="49" charset="0"/>
              <a:buChar char="―"/>
              <a:defRPr/>
            </a:pPr>
            <a:r>
              <a:rPr lang="en-US" altLang="zh-CN"/>
              <a:t>serializable</a:t>
            </a:r>
          </a:p>
          <a:p>
            <a:pPr>
              <a:buClr>
                <a:schemeClr val="bg2">
                  <a:lumMod val="10000"/>
                </a:schemeClr>
              </a:buClr>
              <a:defRPr/>
            </a:pPr>
            <a:r>
              <a:rPr lang="zh-CN" altLang="en-US"/>
              <a:t>查看隔离级别 </a:t>
            </a:r>
            <a:r>
              <a:rPr lang="en-US" altLang="zh-CN"/>
              <a:t>– </a:t>
            </a:r>
            <a:r>
              <a:rPr lang="zh-CN" altLang="en-US"/>
              <a:t>默认和会话级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800"/>
              <a:t>kingbase=# show default_transaction_isolation;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800"/>
              <a:t> default_transaction_isolation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800"/>
              <a:t>-------------------------------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800"/>
              <a:t> read committed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800"/>
              <a:t>kingbase=# show transaction_isolation;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800"/>
              <a:t> transaction_isolation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800"/>
              <a:t>-----------------------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800"/>
              <a:t> read committed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29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72C616-4D29-A02F-306C-FA6303015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设置隔离级别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83BB13-0BCB-26C7-89A2-B2EBEE534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10000"/>
                </a:schemeClr>
              </a:buClr>
              <a:defRPr/>
            </a:pPr>
            <a:r>
              <a:rPr lang="zh-CN" altLang="en-US"/>
              <a:t>在事务开始时设置隔离级别</a:t>
            </a:r>
            <a:endParaRPr lang="en-US" altLang="zh-CN"/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600"/>
              <a:t>begin transaction isolation level repeatable read; </a:t>
            </a:r>
          </a:p>
          <a:p>
            <a:pPr>
              <a:buClr>
                <a:schemeClr val="bg2">
                  <a:lumMod val="10000"/>
                </a:schemeClr>
              </a:buClr>
              <a:defRPr/>
            </a:pPr>
            <a:r>
              <a:rPr lang="zh-CN" altLang="en-US" sz="2000"/>
              <a:t>在会话级设置隔离级别</a:t>
            </a:r>
            <a:endParaRPr lang="en-US" altLang="zh-CN" sz="2000"/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600"/>
              <a:t>kingbase=# set session characteristics as transaction isolation level repeatable read;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600"/>
              <a:t>SET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600"/>
              <a:t>kingbase=# show transaction_isolation;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600"/>
              <a:t> transaction_isolation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600"/>
              <a:t>-----------------------</a:t>
            </a:r>
          </a:p>
          <a:p>
            <a:pPr marL="400050" lvl="1" indent="0">
              <a:buClr>
                <a:schemeClr val="bg2">
                  <a:lumMod val="10000"/>
                </a:schemeClr>
              </a:buClr>
              <a:buNone/>
              <a:defRPr/>
            </a:pPr>
            <a:r>
              <a:rPr lang="en-US" altLang="zh-CN" sz="1600"/>
              <a:t> repeatable read</a:t>
            </a:r>
          </a:p>
          <a:p>
            <a:pPr>
              <a:buClr>
                <a:schemeClr val="bg2">
                  <a:lumMod val="10000"/>
                </a:schemeClr>
              </a:buClr>
              <a:defRPr/>
            </a:pPr>
            <a:r>
              <a:rPr lang="zh-CN" altLang="en-US" sz="2000"/>
              <a:t>在配置文件</a:t>
            </a:r>
            <a:r>
              <a:rPr lang="en-US" altLang="zh-CN" sz="2000"/>
              <a:t>kingbase.conf</a:t>
            </a:r>
            <a:r>
              <a:rPr lang="zh-CN" altLang="en-US" sz="2000"/>
              <a:t>中设置</a:t>
            </a:r>
            <a:endParaRPr lang="en-US" altLang="zh-CN" sz="2000"/>
          </a:p>
          <a:p>
            <a:pPr marL="57150" indent="0">
              <a:buNone/>
              <a:defRPr/>
            </a:pPr>
            <a:r>
              <a:rPr lang="en-US" altLang="zh-CN" sz="2000"/>
              <a:t>#</a:t>
            </a:r>
            <a:r>
              <a:rPr lang="zh-CN" altLang="en-US" sz="2000"/>
              <a:t>可选参数：</a:t>
            </a:r>
            <a:r>
              <a:rPr lang="en-US" altLang="zh-CN" sz="2000"/>
              <a:t>READ-UNCOMMITTED, READ-COMMITTED, REPEATABLE-READ, SERIALIZABLE. </a:t>
            </a:r>
          </a:p>
          <a:p>
            <a:pPr marL="457200" lvl="1" indent="0">
              <a:buNone/>
              <a:defRPr/>
            </a:pPr>
            <a:endParaRPr lang="en-US" altLang="zh-CN" sz="1800"/>
          </a:p>
          <a:p>
            <a:pPr lvl="1">
              <a:buClr>
                <a:schemeClr val="folHlink"/>
              </a:buClr>
              <a:buFont typeface="Arial" charset="0"/>
              <a:buChar char="–"/>
              <a:defRPr/>
            </a:pPr>
            <a:endParaRPr lang="en-US" altLang="zh-CN"/>
          </a:p>
          <a:p>
            <a:pPr>
              <a:buClr>
                <a:schemeClr val="folHlink"/>
              </a:buClr>
              <a:buFont typeface="Arial" charset="0"/>
              <a:buChar char="•"/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304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C0D4F-AA16-4DF0-900A-123B6E660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repeatable read</a:t>
            </a:r>
            <a:r>
              <a:rPr lang="zh-CN" altLang="en-US"/>
              <a:t>的</a:t>
            </a:r>
            <a:r>
              <a:rPr lang="en-US" altLang="zh-CN"/>
              <a:t>Serialization Anomaly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56F02-F1E9-454F-8DF7-0CB73CDC5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conn#1</a:t>
            </a:r>
          </a:p>
          <a:p>
            <a:pPr marL="0" indent="0">
              <a:buNone/>
            </a:pPr>
            <a:r>
              <a:rPr lang="en-US" altLang="zh-CN" sz="1800"/>
              <a:t>test=# begin;</a:t>
            </a:r>
          </a:p>
          <a:p>
            <a:pPr marL="0" indent="0">
              <a:buNone/>
            </a:pPr>
            <a:r>
              <a:rPr lang="en-US" altLang="zh-CN" sz="1800"/>
              <a:t>BEGIN</a:t>
            </a:r>
          </a:p>
          <a:p>
            <a:pPr marL="0" indent="0">
              <a:buNone/>
            </a:pPr>
            <a:r>
              <a:rPr lang="en-US" altLang="zh-CN" sz="1800"/>
              <a:t>test=*# update t set b = 1000 where b = 100;</a:t>
            </a:r>
          </a:p>
          <a:p>
            <a:pPr marL="0" indent="0">
              <a:buNone/>
            </a:pPr>
            <a:r>
              <a:rPr lang="en-US" altLang="zh-CN" sz="1800"/>
              <a:t>UPDATE 1</a:t>
            </a:r>
          </a:p>
          <a:p>
            <a:r>
              <a:rPr lang="en-US" altLang="zh-CN"/>
              <a:t>conn#2</a:t>
            </a:r>
          </a:p>
          <a:p>
            <a:pPr marL="0" indent="0">
              <a:buNone/>
            </a:pPr>
            <a:r>
              <a:rPr lang="en-US" altLang="zh-CN" sz="1800"/>
              <a:t>test=# begin isolation level repeatable read;</a:t>
            </a:r>
          </a:p>
          <a:p>
            <a:pPr marL="0" indent="0">
              <a:buNone/>
            </a:pPr>
            <a:r>
              <a:rPr lang="en-US" altLang="zh-CN" sz="1800"/>
              <a:t>BEGIN</a:t>
            </a:r>
          </a:p>
          <a:p>
            <a:pPr marL="0" indent="0">
              <a:buNone/>
            </a:pPr>
            <a:r>
              <a:rPr lang="en-US" altLang="zh-CN" sz="1800"/>
              <a:t>test=*# update t set b = 10000 where b = 100;</a:t>
            </a:r>
          </a:p>
          <a:p>
            <a:pPr marL="0" indent="0">
              <a:buNone/>
            </a:pPr>
            <a:r>
              <a:rPr lang="zh-CN" altLang="en-US" sz="1800"/>
              <a:t>等待</a:t>
            </a:r>
            <a:r>
              <a:rPr lang="en-US" altLang="zh-CN" sz="1800"/>
              <a:t>.....</a:t>
            </a:r>
          </a:p>
          <a:p>
            <a:r>
              <a:rPr lang="en-US" altLang="zh-CN"/>
              <a:t>conn#1</a:t>
            </a:r>
          </a:p>
          <a:p>
            <a:pPr marL="0" indent="0">
              <a:buNone/>
            </a:pPr>
            <a:r>
              <a:rPr lang="en-US" altLang="zh-CN" sz="1800"/>
              <a:t>test=*# commit;</a:t>
            </a:r>
          </a:p>
          <a:p>
            <a:pPr marL="0" indent="0">
              <a:buNone/>
            </a:pPr>
            <a:r>
              <a:rPr lang="en-US" altLang="zh-CN" sz="1800"/>
              <a:t>COMMIT</a:t>
            </a:r>
          </a:p>
          <a:p>
            <a:r>
              <a:rPr lang="en-US" altLang="zh-CN"/>
              <a:t>conn#2</a:t>
            </a:r>
          </a:p>
          <a:p>
            <a:pPr marL="0" indent="0">
              <a:buNone/>
            </a:pPr>
            <a:r>
              <a:rPr lang="en-US" altLang="zh-CN" sz="1800"/>
              <a:t>ERROR:  could not serialize access due to concurrent update</a:t>
            </a:r>
          </a:p>
          <a:p>
            <a:pPr marL="0" indent="0">
              <a:buNone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271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A68974-BD8E-61BB-D28D-FCBC84E5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KES</a:t>
            </a:r>
            <a:r>
              <a:rPr lang="zh-CN" altLang="en-US"/>
              <a:t>锁的特点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6CA6C4-762F-B22F-108B-DE4DA11F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与</a:t>
            </a:r>
            <a:r>
              <a:rPr lang="en-US" altLang="zh-CN"/>
              <a:t>Oracle</a:t>
            </a:r>
            <a:r>
              <a:rPr lang="zh-CN" altLang="en-US"/>
              <a:t>相似，只锁定行，不需要附加索引，不使用内存管理锁</a:t>
            </a:r>
            <a:endParaRPr lang="en-US" altLang="zh-CN"/>
          </a:p>
          <a:p>
            <a:r>
              <a:rPr lang="zh-CN" altLang="en-US"/>
              <a:t>与</a:t>
            </a:r>
            <a:r>
              <a:rPr lang="en-US" altLang="zh-CN"/>
              <a:t>MySQL</a:t>
            </a:r>
            <a:r>
              <a:rPr lang="zh-CN" altLang="en-US"/>
              <a:t>和</a:t>
            </a:r>
            <a:r>
              <a:rPr lang="en-US" altLang="zh-CN"/>
              <a:t>SQL server</a:t>
            </a:r>
            <a:r>
              <a:rPr lang="zh-CN" altLang="en-US"/>
              <a:t>不同，在没有索引的情况下，更新</a:t>
            </a:r>
            <a:r>
              <a:rPr lang="en-US" altLang="zh-CN"/>
              <a:t>1</a:t>
            </a:r>
            <a:r>
              <a:rPr lang="zh-CN" altLang="en-US"/>
              <a:t>行时，</a:t>
            </a:r>
            <a:r>
              <a:rPr lang="en-US" altLang="zh-CN"/>
              <a:t>MySQL</a:t>
            </a:r>
            <a:r>
              <a:rPr lang="zh-CN" altLang="en-US"/>
              <a:t>和</a:t>
            </a:r>
            <a:r>
              <a:rPr lang="en-US" altLang="zh-CN"/>
              <a:t>SQL Server</a:t>
            </a:r>
            <a:r>
              <a:rPr lang="zh-CN" altLang="en-US"/>
              <a:t>的效果是锁定整个表（</a:t>
            </a:r>
            <a:r>
              <a:rPr lang="en-US" altLang="zh-CN"/>
              <a:t>MySQL</a:t>
            </a:r>
            <a:r>
              <a:rPr lang="zh-CN" altLang="en-US"/>
              <a:t>使用区间锁</a:t>
            </a:r>
            <a:r>
              <a:rPr lang="en-US" altLang="zh-CN"/>
              <a:t>(repeatable read</a:t>
            </a:r>
            <a:r>
              <a:rPr lang="zh-CN" altLang="en-US"/>
              <a:t>级别</a:t>
            </a:r>
            <a:r>
              <a:rPr lang="en-US" altLang="zh-CN"/>
              <a:t>)</a:t>
            </a:r>
            <a:r>
              <a:rPr lang="zh-CN" altLang="en-US"/>
              <a:t>，</a:t>
            </a:r>
            <a:r>
              <a:rPr lang="en-US" altLang="zh-CN"/>
              <a:t>SQL Server</a:t>
            </a:r>
            <a:r>
              <a:rPr lang="zh-CN" altLang="en-US"/>
              <a:t>使用更新锁</a:t>
            </a:r>
            <a:r>
              <a:rPr lang="en-US" altLang="zh-CN"/>
              <a:t>(read committed</a:t>
            </a:r>
            <a:r>
              <a:rPr lang="zh-CN" altLang="en-US"/>
              <a:t>级别</a:t>
            </a:r>
            <a:r>
              <a:rPr lang="en-US" altLang="zh-CN"/>
              <a:t>)</a:t>
            </a:r>
            <a:r>
              <a:rPr lang="zh-CN" altLang="en-US"/>
              <a:t>）。</a:t>
            </a:r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146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章 数据库技术基础3.0.potx" id="{0C4891AA-DFDA-423A-9AB5-40E3C2A9E7D8}" vid="{C2401741-280E-4530-B20C-76B9544EF2E8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2323</TotalTime>
  <Words>494</Words>
  <Application>Microsoft Office PowerPoint</Application>
  <PresentationFormat>宽屏</PresentationFormat>
  <Paragraphs>75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华文琥珀</vt:lpstr>
      <vt:lpstr>楷体</vt:lpstr>
      <vt:lpstr>Arial</vt:lpstr>
      <vt:lpstr>Century Gothic</vt:lpstr>
      <vt:lpstr>Consolas</vt:lpstr>
      <vt:lpstr>Times New Roman</vt:lpstr>
      <vt:lpstr>Office 主题​​</vt:lpstr>
      <vt:lpstr>7</vt:lpstr>
      <vt:lpstr>事务的概念</vt:lpstr>
      <vt:lpstr>多版本数据 - mvcc</vt:lpstr>
      <vt:lpstr>事务提交模式</vt:lpstr>
      <vt:lpstr>DDL及DCL语句对事务的影响</vt:lpstr>
      <vt:lpstr>事务隔离级别</vt:lpstr>
      <vt:lpstr>设置隔离级别</vt:lpstr>
      <vt:lpstr>repeatable read的Serialization Anomaly</vt:lpstr>
      <vt:lpstr>KES锁的特点</vt:lpstr>
      <vt:lpstr>查询锁信息 - pg_locks</vt:lpstr>
      <vt:lpstr>观察死锁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aiwu li</cp:lastModifiedBy>
  <cp:revision>602</cp:revision>
  <dcterms:created xsi:type="dcterms:W3CDTF">2015-08-21T10:03:15Z</dcterms:created>
  <dcterms:modified xsi:type="dcterms:W3CDTF">2025-06-05T12:34:58Z</dcterms:modified>
</cp:coreProperties>
</file>